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345" r:id="rId5"/>
    <p:sldId id="346" r:id="rId6"/>
    <p:sldId id="347" r:id="rId7"/>
    <p:sldId id="348" r:id="rId8"/>
    <p:sldId id="292" r:id="rId9"/>
    <p:sldId id="336" r:id="rId10"/>
    <p:sldId id="337" r:id="rId11"/>
    <p:sldId id="339" r:id="rId12"/>
    <p:sldId id="303" r:id="rId13"/>
    <p:sldId id="333" r:id="rId14"/>
    <p:sldId id="340" r:id="rId15"/>
    <p:sldId id="318" r:id="rId16"/>
    <p:sldId id="306" r:id="rId17"/>
    <p:sldId id="343" r:id="rId18"/>
    <p:sldId id="344" r:id="rId19"/>
    <p:sldId id="309" r:id="rId20"/>
    <p:sldId id="289" r:id="rId21"/>
    <p:sldId id="327" r:id="rId22"/>
    <p:sldId id="32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EFC"/>
    <a:srgbClr val="0072C3"/>
    <a:srgbClr val="00B954"/>
    <a:srgbClr val="93DDB5"/>
    <a:srgbClr val="539FD6"/>
    <a:srgbClr val="FFAFAF"/>
    <a:srgbClr val="FFB7B7"/>
    <a:srgbClr val="C3F3FD"/>
    <a:srgbClr val="FFFFFF"/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dvernon.com/" TargetMode="External"/><Relationship Id="rId3" Type="http://schemas.openxmlformats.org/officeDocument/2006/relationships/hyperlink" Target="http://www.slideshare.net/" TargetMode="External"/><Relationship Id="rId7" Type="http://schemas.openxmlformats.org/officeDocument/2006/relationships/hyperlink" Target="http://www.techholic.co.kr/" TargetMode="External"/><Relationship Id="rId12" Type="http://schemas.openxmlformats.org/officeDocument/2006/relationships/hyperlink" Target="http://www.unity3d.com/" TargetMode="External"/><Relationship Id="rId2" Type="http://schemas.openxmlformats.org/officeDocument/2006/relationships/hyperlink" Target="http://www.google.co.kr-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hankyung.com/" TargetMode="External"/><Relationship Id="rId11" Type="http://schemas.openxmlformats.org/officeDocument/2006/relationships/hyperlink" Target="http://www.microsoft.com/" TargetMode="External"/><Relationship Id="rId5" Type="http://schemas.openxmlformats.org/officeDocument/2006/relationships/hyperlink" Target="http://www.globalswcontest.com/" TargetMode="External"/><Relationship Id="rId10" Type="http://schemas.openxmlformats.org/officeDocument/2006/relationships/hyperlink" Target="http://www.autodesk.co.kr/" TargetMode="External"/><Relationship Id="rId4" Type="http://schemas.openxmlformats.org/officeDocument/2006/relationships/hyperlink" Target="http://www.oculus.com/" TargetMode="External"/><Relationship Id="rId9" Type="http://schemas.openxmlformats.org/officeDocument/2006/relationships/hyperlink" Target="http://www.youtub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77EBB-A46F-414D-A641-0FDC9423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550892"/>
            <a:ext cx="9499605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1978" y="798790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6" name="그림 15" descr="C:\Users\woolo_so5omoy\AppData\Local\Microsoft\Windows\INetCache\Content.Word\플레이 설정 기본 UI.PNG">
            <a:extLst>
              <a:ext uri="{FF2B5EF4-FFF2-40B4-BE49-F238E27FC236}">
                <a16:creationId xmlns:a16="http://schemas.microsoft.com/office/drawing/2014/main" id="{D23F388F-BCD9-4735-9459-46011668D3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" y="1417108"/>
            <a:ext cx="7212295" cy="3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7C227-2D05-4A10-A63C-5740716CF922}"/>
              </a:ext>
            </a:extLst>
          </p:cNvPr>
          <p:cNvSpPr/>
          <p:nvPr/>
        </p:nvSpPr>
        <p:spPr>
          <a:xfrm>
            <a:off x="7338378" y="3406775"/>
            <a:ext cx="4499508" cy="295846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#1.  </a:t>
            </a:r>
            <a:r>
              <a:rPr lang="ko-KR" altLang="en-US" dirty="0">
                <a:solidFill>
                  <a:schemeClr val="tx1"/>
                </a:solidFill>
              </a:rPr>
              <a:t>주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캐릭터 모델 자전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A,X </a:t>
            </a:r>
            <a:r>
              <a:rPr lang="ko-KR" altLang="en-US" dirty="0">
                <a:solidFill>
                  <a:schemeClr val="tx1"/>
                </a:solidFill>
              </a:rPr>
              <a:t>키로 설정 완료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#2. </a:t>
            </a:r>
            <a:r>
              <a:rPr lang="ko-KR" altLang="en-US" dirty="0">
                <a:solidFill>
                  <a:schemeClr val="tx1"/>
                </a:solidFill>
              </a:rPr>
              <a:t>부 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#2-1.  </a:t>
            </a:r>
            <a:r>
              <a:rPr lang="ko-KR" altLang="en-US" dirty="0">
                <a:solidFill>
                  <a:schemeClr val="tx1"/>
                </a:solidFill>
              </a:rPr>
              <a:t>스테이지 정보 </a:t>
            </a:r>
            <a:r>
              <a:rPr lang="en-US" altLang="ko-KR" dirty="0">
                <a:solidFill>
                  <a:schemeClr val="tx1"/>
                </a:solidFill>
              </a:rPr>
              <a:t>A,X</a:t>
            </a:r>
            <a:r>
              <a:rPr lang="ko-KR" altLang="en-US" dirty="0">
                <a:solidFill>
                  <a:schemeClr val="tx1"/>
                </a:solidFill>
              </a:rPr>
              <a:t>로 부가 정부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#2-2. </a:t>
            </a:r>
            <a:r>
              <a:rPr lang="ko-KR" altLang="en-US" dirty="0">
                <a:solidFill>
                  <a:schemeClr val="tx1"/>
                </a:solidFill>
              </a:rPr>
              <a:t>속성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#3. 2-2</a:t>
            </a:r>
            <a:r>
              <a:rPr lang="ko-KR" altLang="en-US" dirty="0">
                <a:solidFill>
                  <a:schemeClr val="tx1"/>
                </a:solidFill>
              </a:rPr>
              <a:t>에서 부 </a:t>
            </a:r>
            <a:r>
              <a:rPr lang="en-US" altLang="ko-KR" dirty="0" err="1">
                <a:solidFill>
                  <a:schemeClr val="tx1"/>
                </a:solidFill>
              </a:rPr>
              <a:t>Thumbstick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활성화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속성의 마법 종류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모형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C:\Users\woolo_so5omoy\AppData\Local\Microsoft\Windows\INetCache\Content.Word\선택.png">
            <a:extLst>
              <a:ext uri="{FF2B5EF4-FFF2-40B4-BE49-F238E27FC236}">
                <a16:creationId xmlns:a16="http://schemas.microsoft.com/office/drawing/2014/main" id="{02BC803D-3AAA-415F-9D78-6532857EA2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" y="5597525"/>
            <a:ext cx="2272030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설명선 1 8">
            <a:extLst>
              <a:ext uri="{FF2B5EF4-FFF2-40B4-BE49-F238E27FC236}">
                <a16:creationId xmlns:a16="http://schemas.microsoft.com/office/drawing/2014/main" id="{4AB9CBBC-92F4-455E-8BD6-B31AE686570A}"/>
              </a:ext>
            </a:extLst>
          </p:cNvPr>
          <p:cNvSpPr/>
          <p:nvPr/>
        </p:nvSpPr>
        <p:spPr>
          <a:xfrm>
            <a:off x="1863689" y="5915312"/>
            <a:ext cx="1816265" cy="390616"/>
          </a:xfrm>
          <a:custGeom>
            <a:avLst/>
            <a:gdLst>
              <a:gd name="connsiteX0" fmla="*/ 0 w 1481314"/>
              <a:gd name="connsiteY0" fmla="*/ 0 h 390616"/>
              <a:gd name="connsiteX1" fmla="*/ 1481314 w 1481314"/>
              <a:gd name="connsiteY1" fmla="*/ 0 h 390616"/>
              <a:gd name="connsiteX2" fmla="*/ 1481314 w 1481314"/>
              <a:gd name="connsiteY2" fmla="*/ 390616 h 390616"/>
              <a:gd name="connsiteX3" fmla="*/ 0 w 1481314"/>
              <a:gd name="connsiteY3" fmla="*/ 390616 h 390616"/>
              <a:gd name="connsiteX4" fmla="*/ 0 w 1481314"/>
              <a:gd name="connsiteY4" fmla="*/ 0 h 390616"/>
              <a:gd name="connsiteX0" fmla="*/ 5377 w 1481314"/>
              <a:gd name="connsiteY0" fmla="*/ 283290 h 390616"/>
              <a:gd name="connsiteX1" fmla="*/ -773927 w 1481314"/>
              <a:gd name="connsiteY1" fmla="*/ 374452 h 390616"/>
              <a:gd name="connsiteX0" fmla="*/ 427698 w 1909012"/>
              <a:gd name="connsiteY0" fmla="*/ 0 h 390616"/>
              <a:gd name="connsiteX1" fmla="*/ 1909012 w 1909012"/>
              <a:gd name="connsiteY1" fmla="*/ 0 h 390616"/>
              <a:gd name="connsiteX2" fmla="*/ 1909012 w 1909012"/>
              <a:gd name="connsiteY2" fmla="*/ 390616 h 390616"/>
              <a:gd name="connsiteX3" fmla="*/ 427698 w 1909012"/>
              <a:gd name="connsiteY3" fmla="*/ 390616 h 390616"/>
              <a:gd name="connsiteX4" fmla="*/ 427698 w 1909012"/>
              <a:gd name="connsiteY4" fmla="*/ 0 h 390616"/>
              <a:gd name="connsiteX0" fmla="*/ 433075 w 1909012"/>
              <a:gd name="connsiteY0" fmla="*/ 283290 h 390616"/>
              <a:gd name="connsiteX1" fmla="*/ 0 w 1909012"/>
              <a:gd name="connsiteY1" fmla="*/ 330063 h 390616"/>
              <a:gd name="connsiteX0" fmla="*/ 356677 w 1837991"/>
              <a:gd name="connsiteY0" fmla="*/ 0 h 390616"/>
              <a:gd name="connsiteX1" fmla="*/ 1837991 w 1837991"/>
              <a:gd name="connsiteY1" fmla="*/ 0 h 390616"/>
              <a:gd name="connsiteX2" fmla="*/ 1837991 w 1837991"/>
              <a:gd name="connsiteY2" fmla="*/ 390616 h 390616"/>
              <a:gd name="connsiteX3" fmla="*/ 356677 w 1837991"/>
              <a:gd name="connsiteY3" fmla="*/ 390616 h 390616"/>
              <a:gd name="connsiteX4" fmla="*/ 356677 w 1837991"/>
              <a:gd name="connsiteY4" fmla="*/ 0 h 390616"/>
              <a:gd name="connsiteX0" fmla="*/ 362054 w 1837991"/>
              <a:gd name="connsiteY0" fmla="*/ 283290 h 390616"/>
              <a:gd name="connsiteX1" fmla="*/ 0 w 1837991"/>
              <a:gd name="connsiteY1" fmla="*/ 321186 h 39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7991" h="390616" extrusionOk="0">
                <a:moveTo>
                  <a:pt x="356677" y="0"/>
                </a:moveTo>
                <a:lnTo>
                  <a:pt x="1837991" y="0"/>
                </a:lnTo>
                <a:lnTo>
                  <a:pt x="1837991" y="390616"/>
                </a:lnTo>
                <a:lnTo>
                  <a:pt x="356677" y="390616"/>
                </a:lnTo>
                <a:lnTo>
                  <a:pt x="356677" y="0"/>
                </a:lnTo>
                <a:close/>
              </a:path>
              <a:path w="1837991" h="390616" fill="none" extrusionOk="0">
                <a:moveTo>
                  <a:pt x="362054" y="283290"/>
                </a:moveTo>
                <a:cubicBezTo>
                  <a:pt x="102286" y="313677"/>
                  <a:pt x="259768" y="290799"/>
                  <a:pt x="0" y="321186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    포커스활성화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E07A5-71D7-4C75-9534-F4312E0E5D45}"/>
              </a:ext>
            </a:extLst>
          </p:cNvPr>
          <p:cNvSpPr txBox="1"/>
          <p:nvPr/>
        </p:nvSpPr>
        <p:spPr>
          <a:xfrm>
            <a:off x="11275937" y="92650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8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7321" y="79879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5A739-EBFF-49B2-8D81-8149D5A05941}"/>
              </a:ext>
            </a:extLst>
          </p:cNvPr>
          <p:cNvSpPr/>
          <p:nvPr/>
        </p:nvSpPr>
        <p:spPr>
          <a:xfrm>
            <a:off x="762000" y="5785075"/>
            <a:ext cx="11169650" cy="103229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환경임을 감안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최소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간략화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간략히 표현하거나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이벤트에 필요한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가 등장하도록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55AE-161D-4D83-8516-0851A8E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" y="1775579"/>
            <a:ext cx="5477091" cy="3054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BD5148-1432-40D8-957B-FB9A6E3EC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9" y="2251103"/>
            <a:ext cx="2360391" cy="1316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DF4E7-0B0B-4BB5-9A7C-5D2CC0925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83" y="3781240"/>
            <a:ext cx="1998973" cy="1387023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21D095-7BA2-4D5F-AE3C-7EB33C377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9199" y="3649290"/>
            <a:ext cx="3092451" cy="14941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ACCA99-E72C-44FF-9A86-52040AE483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4" y="1677866"/>
            <a:ext cx="1291118" cy="1936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C6207-3223-4905-BF9B-3896862D9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51" y="1677866"/>
            <a:ext cx="1291118" cy="1936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3CC7B-9927-454C-9389-9F517FF13F0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48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7E614E4-5F94-4C45-9323-5B7C78B6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79" y="4469358"/>
            <a:ext cx="3429000" cy="2286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648070" y="3210511"/>
            <a:ext cx="887767" cy="401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734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등장 요소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177553" y="3244334"/>
            <a:ext cx="143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캐릭터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E64D4-0E68-4382-83B3-E14A2201988E}"/>
              </a:ext>
            </a:extLst>
          </p:cNvPr>
          <p:cNvSpPr/>
          <p:nvPr/>
        </p:nvSpPr>
        <p:spPr>
          <a:xfrm>
            <a:off x="3936340" y="1496883"/>
            <a:ext cx="1146701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8C51E-C411-497A-AE1F-A25BBACB34CF}"/>
              </a:ext>
            </a:extLst>
          </p:cNvPr>
          <p:cNvSpPr txBox="1"/>
          <p:nvPr/>
        </p:nvSpPr>
        <p:spPr>
          <a:xfrm>
            <a:off x="3838685" y="1516048"/>
            <a:ext cx="10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35ECD-FFFC-4B21-A326-3E7D7D1D8CD5}"/>
              </a:ext>
            </a:extLst>
          </p:cNvPr>
          <p:cNvSpPr/>
          <p:nvPr/>
        </p:nvSpPr>
        <p:spPr>
          <a:xfrm>
            <a:off x="8368086" y="677541"/>
            <a:ext cx="2119463" cy="4645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858B3-4877-4F87-B8CE-48652835E221}"/>
              </a:ext>
            </a:extLst>
          </p:cNvPr>
          <p:cNvSpPr txBox="1"/>
          <p:nvPr/>
        </p:nvSpPr>
        <p:spPr>
          <a:xfrm>
            <a:off x="7897568" y="772729"/>
            <a:ext cx="258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등장 오브젝트의 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8B617-1346-4F17-90ED-013CC8C69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87451"/>
              </p:ext>
            </p:extLst>
          </p:nvPr>
        </p:nvGraphicFramePr>
        <p:xfrm>
          <a:off x="0" y="3733215"/>
          <a:ext cx="2089280" cy="78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417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687863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1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신장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165cm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922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이동 프레임 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이동 거리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2m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99244827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52C06F6-4EE5-4117-8071-8869DE32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33838"/>
              </p:ext>
            </p:extLst>
          </p:nvPr>
        </p:nvGraphicFramePr>
        <p:xfrm>
          <a:off x="3838685" y="1997023"/>
          <a:ext cx="2466513" cy="84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978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49253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302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128*128(1m)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4788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C4118B-0AC1-482A-B760-59F8C256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24901"/>
              </p:ext>
            </p:extLst>
          </p:nvPr>
        </p:nvGraphicFramePr>
        <p:xfrm>
          <a:off x="8449344" y="1516048"/>
          <a:ext cx="2879870" cy="651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05">
                  <a:extLst>
                    <a:ext uri="{9D8B030D-6E8A-4147-A177-3AD203B41FA5}">
                      <a16:colId xmlns:a16="http://schemas.microsoft.com/office/drawing/2014/main" val="3297565983"/>
                    </a:ext>
                  </a:extLst>
                </a:gridCol>
                <a:gridCol w="1742665">
                  <a:extLst>
                    <a:ext uri="{9D8B030D-6E8A-4147-A177-3AD203B41FA5}">
                      <a16:colId xmlns:a16="http://schemas.microsoft.com/office/drawing/2014/main" val="3552899311"/>
                    </a:ext>
                  </a:extLst>
                </a:gridCol>
              </a:tblGrid>
              <a:tr h="281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스테이지별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40~80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061176023"/>
                  </a:ext>
                </a:extLst>
              </a:tr>
              <a:tr h="3682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종류</a:t>
                      </a:r>
                    </a:p>
                  </a:txBody>
                  <a:tcPr marL="70325" marR="70325" marT="35163" marB="3516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70325" marR="70325" marT="35163" marB="35163"/>
                </a:tc>
                <a:extLst>
                  <a:ext uri="{0D108BD9-81ED-4DB2-BD59-A6C34878D82A}">
                    <a16:rowId xmlns:a16="http://schemas.microsoft.com/office/drawing/2014/main" val="160765148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197C2D-9B9F-4D8B-81C4-5C25B19DF955}"/>
              </a:ext>
            </a:extLst>
          </p:cNvPr>
          <p:cNvSpPr/>
          <p:nvPr/>
        </p:nvSpPr>
        <p:spPr>
          <a:xfrm>
            <a:off x="8335170" y="5113538"/>
            <a:ext cx="3578663" cy="15227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 플레이 타임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플레이 특성과 오브젝트의 웨이브로 인해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20</a:t>
            </a:r>
            <a:r>
              <a:rPr lang="ko-KR" altLang="en-US" sz="4000" b="1" dirty="0">
                <a:solidFill>
                  <a:schemeClr val="tx1"/>
                </a:solidFill>
              </a:rPr>
              <a:t>분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87F75-F57E-45FA-8BBE-2FF63AFB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37" y="4779079"/>
            <a:ext cx="2344182" cy="1758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B3A7-0C31-43D4-BF82-6ED2B9CAB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44" y="2334392"/>
            <a:ext cx="1653375" cy="12400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09978E-980C-468F-B036-87803ABC6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89" y="2360435"/>
            <a:ext cx="1775151" cy="1331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64608F-0514-40F7-9C14-5EA0806BA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19" y="2948727"/>
            <a:ext cx="34290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43434D-4FEA-479D-A55A-A7FE80ED82B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7294" y="7967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E700A-DB89-42EF-A396-D8A68715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7942"/>
            <a:ext cx="11355917" cy="546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7F1E6-A380-46AA-A5D5-4512C043C38A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13/22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7EAADB-8B6F-464D-988F-3FD7AE4E761B}"/>
              </a:ext>
            </a:extLst>
          </p:cNvPr>
          <p:cNvSpPr/>
          <p:nvPr/>
        </p:nvSpPr>
        <p:spPr>
          <a:xfrm>
            <a:off x="93142" y="4203235"/>
            <a:ext cx="3529920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DBF029-C317-485A-B658-BD947202B88B}"/>
              </a:ext>
            </a:extLst>
          </p:cNvPr>
          <p:cNvSpPr/>
          <p:nvPr/>
        </p:nvSpPr>
        <p:spPr>
          <a:xfrm>
            <a:off x="-3023" y="1308392"/>
            <a:ext cx="3605667" cy="2692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1009E4-2A2B-41D8-8EAB-918CBE2C3891}"/>
              </a:ext>
            </a:extLst>
          </p:cNvPr>
          <p:cNvSpPr/>
          <p:nvPr/>
        </p:nvSpPr>
        <p:spPr>
          <a:xfrm>
            <a:off x="4275880" y="825623"/>
            <a:ext cx="3656201" cy="269274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76E647-7EAD-49BE-A3BF-481FFC975ED7}"/>
              </a:ext>
            </a:extLst>
          </p:cNvPr>
          <p:cNvSpPr/>
          <p:nvPr/>
        </p:nvSpPr>
        <p:spPr>
          <a:xfrm>
            <a:off x="8255708" y="1352788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A6670-270E-4CBE-8B6D-08457CD51B4C}"/>
              </a:ext>
            </a:extLst>
          </p:cNvPr>
          <p:cNvSpPr/>
          <p:nvPr/>
        </p:nvSpPr>
        <p:spPr>
          <a:xfrm>
            <a:off x="7946914" y="4254045"/>
            <a:ext cx="3656201" cy="2603955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7694" y="983456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특성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EFFEF-1742-407A-99D8-E78AD9E17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59" y="603361"/>
            <a:ext cx="3005666" cy="3005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205FD-3B16-41C4-80F6-A76337B11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8" y="727293"/>
            <a:ext cx="2222848" cy="2222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3B60A-F940-4C91-8F6A-760793420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50" y="3823187"/>
            <a:ext cx="2366547" cy="2366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812C-CB38-468C-B979-9507E4311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73" y="1052667"/>
            <a:ext cx="2222848" cy="2222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EA03A-4B0F-409D-A03F-25304FC86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6" y="3772890"/>
            <a:ext cx="2467143" cy="246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C5B1D5-0E9A-4233-A00E-4D0D9DA297CA}"/>
              </a:ext>
            </a:extLst>
          </p:cNvPr>
          <p:cNvSpPr/>
          <p:nvPr/>
        </p:nvSpPr>
        <p:spPr>
          <a:xfrm>
            <a:off x="751176" y="3048001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마력 </a:t>
            </a:r>
            <a:r>
              <a:rPr lang="ko-KR" altLang="en-US" dirty="0">
                <a:solidFill>
                  <a:schemeClr val="tx1"/>
                </a:solidFill>
              </a:rPr>
              <a:t>발산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3F955-8A9F-4576-AC7A-4C72B3F516FF}"/>
              </a:ext>
            </a:extLst>
          </p:cNvPr>
          <p:cNvSpPr/>
          <p:nvPr/>
        </p:nvSpPr>
        <p:spPr>
          <a:xfrm>
            <a:off x="800743" y="6009544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D4D7A-83CA-4FCC-B5FD-E018FC1FA4CE}"/>
              </a:ext>
            </a:extLst>
          </p:cNvPr>
          <p:cNvSpPr/>
          <p:nvPr/>
        </p:nvSpPr>
        <p:spPr>
          <a:xfrm>
            <a:off x="4947709" y="2624667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ED8091-4A2C-469C-9833-B0865A89BAF5}"/>
              </a:ext>
            </a:extLst>
          </p:cNvPr>
          <p:cNvSpPr/>
          <p:nvPr/>
        </p:nvSpPr>
        <p:spPr>
          <a:xfrm>
            <a:off x="9055103" y="2984499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37DE-CD57-462A-8F49-855955CA2086}"/>
              </a:ext>
            </a:extLst>
          </p:cNvPr>
          <p:cNvSpPr/>
          <p:nvPr/>
        </p:nvSpPr>
        <p:spPr>
          <a:xfrm>
            <a:off x="9055103" y="5990165"/>
            <a:ext cx="1998133" cy="80433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AAE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9C56-5C31-4896-A8F5-4A3EF7B97FB7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14/22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17DD23-C9DD-4549-BCA3-B2F1DAB5624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6" y="1149290"/>
            <a:ext cx="1689992" cy="1166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CF4550-6DB0-4E3E-9B9E-F60D5F401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7" y="1618383"/>
            <a:ext cx="1689992" cy="11660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C2CB86-5DD8-4C72-9561-117563F2BA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7" y="1523155"/>
            <a:ext cx="1689992" cy="1166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F73F6C-8BE6-43D2-AF84-1C52E24535B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66" y="4383529"/>
            <a:ext cx="1689992" cy="1166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0DE913-71D6-4190-8A34-E8A74EF155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42" y="4429870"/>
            <a:ext cx="1689992" cy="11660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92B398-F995-4D65-8A66-E94CEE75513D}"/>
              </a:ext>
            </a:extLst>
          </p:cNvPr>
          <p:cNvSpPr/>
          <p:nvPr/>
        </p:nvSpPr>
        <p:spPr>
          <a:xfrm>
            <a:off x="4307083" y="4579909"/>
            <a:ext cx="3050946" cy="9696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각각의 특성에 맞는 모션을 구현한다</a:t>
            </a:r>
            <a:r>
              <a:rPr lang="en-US" altLang="ko-KR" sz="25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ACAF1-6E27-4BC1-8F64-FBDBB5CAF649}"/>
              </a:ext>
            </a:extLst>
          </p:cNvPr>
          <p:cNvCxnSpPr/>
          <p:nvPr/>
        </p:nvCxnSpPr>
        <p:spPr>
          <a:xfrm>
            <a:off x="3602644" y="3842035"/>
            <a:ext cx="756292" cy="73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0EDBC8-892F-4579-A4A2-972E87BEF3B0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3623062" y="5064758"/>
            <a:ext cx="684021" cy="4848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AE5C37-7E03-4A3E-93AF-4B2D70CA4AAE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832556" y="3518368"/>
            <a:ext cx="271425" cy="10615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6B441-65F3-4B28-A770-452AAFBA85D3}"/>
              </a:ext>
            </a:extLst>
          </p:cNvPr>
          <p:cNvCxnSpPr>
            <a:cxnSpLocks/>
            <a:stCxn id="27" idx="1"/>
            <a:endCxn id="32" idx="3"/>
          </p:cNvCxnSpPr>
          <p:nvPr/>
        </p:nvCxnSpPr>
        <p:spPr>
          <a:xfrm flipH="1" flipV="1">
            <a:off x="7358029" y="5064758"/>
            <a:ext cx="588885" cy="491265"/>
          </a:xfrm>
          <a:prstGeom prst="line">
            <a:avLst/>
          </a:prstGeom>
          <a:ln w="76200">
            <a:solidFill>
              <a:srgbClr val="AAEE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6BA5536-2E69-4621-9D57-29452C27E6EB}"/>
              </a:ext>
            </a:extLst>
          </p:cNvPr>
          <p:cNvCxnSpPr>
            <a:cxnSpLocks/>
          </p:cNvCxnSpPr>
          <p:nvPr/>
        </p:nvCxnSpPr>
        <p:spPr>
          <a:xfrm flipH="1">
            <a:off x="7358029" y="3788832"/>
            <a:ext cx="897679" cy="7910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7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6EA65E-246D-4CF6-82CE-3DA58FA4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5" y="3860627"/>
            <a:ext cx="4311902" cy="27369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6924115" y="647378"/>
            <a:ext cx="4105835" cy="105789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7141005" y="913844"/>
            <a:ext cx="36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메모리 풀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compareTag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CoRutine</a:t>
            </a:r>
            <a:r>
              <a:rPr lang="ko-KR" altLang="en-US" sz="1400" b="1" dirty="0"/>
              <a:t>를 활용한 효과적 오브젝트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8FA95-EF7C-4325-B863-51A6633BF34C}"/>
              </a:ext>
            </a:extLst>
          </p:cNvPr>
          <p:cNvSpPr/>
          <p:nvPr/>
        </p:nvSpPr>
        <p:spPr>
          <a:xfrm>
            <a:off x="798589" y="2031003"/>
            <a:ext cx="1589011" cy="576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 기법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08067-D5F8-4158-9764-B1E1AF2CA390}"/>
              </a:ext>
            </a:extLst>
          </p:cNvPr>
          <p:cNvSpPr/>
          <p:nvPr/>
        </p:nvSpPr>
        <p:spPr>
          <a:xfrm>
            <a:off x="6924115" y="1962019"/>
            <a:ext cx="2388141" cy="78968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5DA18-D901-43CB-90E6-7101B06F51A9}"/>
              </a:ext>
            </a:extLst>
          </p:cNvPr>
          <p:cNvSpPr txBox="1"/>
          <p:nvPr/>
        </p:nvSpPr>
        <p:spPr>
          <a:xfrm>
            <a:off x="7141005" y="2228486"/>
            <a:ext cx="238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오브젝트 </a:t>
            </a:r>
            <a:r>
              <a:rPr lang="en-US" altLang="ko-KR" sz="1400" b="1" dirty="0"/>
              <a:t>combine</a:t>
            </a:r>
          </a:p>
          <a:p>
            <a:r>
              <a:rPr lang="ko-KR" altLang="en-US" sz="1400" b="1" dirty="0"/>
              <a:t> 드로우콜을 최적화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A782FF-1066-48F2-9541-A4A508CCA93B}"/>
              </a:ext>
            </a:extLst>
          </p:cNvPr>
          <p:cNvSpPr/>
          <p:nvPr/>
        </p:nvSpPr>
        <p:spPr>
          <a:xfrm>
            <a:off x="6201690" y="3286384"/>
            <a:ext cx="1724497" cy="77060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6EE4-C968-4D36-AD3E-A1EE0F687099}"/>
              </a:ext>
            </a:extLst>
          </p:cNvPr>
          <p:cNvSpPr txBox="1"/>
          <p:nvPr/>
        </p:nvSpPr>
        <p:spPr>
          <a:xfrm>
            <a:off x="6418580" y="3552850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프러스텀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2F971C-6E81-4F64-930A-3E0A3BE30E68}"/>
              </a:ext>
            </a:extLst>
          </p:cNvPr>
          <p:cNvSpPr/>
          <p:nvPr/>
        </p:nvSpPr>
        <p:spPr>
          <a:xfrm>
            <a:off x="571470" y="3062270"/>
            <a:ext cx="1803287" cy="74669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E5B12-F065-4A3A-B0AF-2D2EC37E9548}"/>
              </a:ext>
            </a:extLst>
          </p:cNvPr>
          <p:cNvSpPr txBox="1"/>
          <p:nvPr/>
        </p:nvSpPr>
        <p:spPr>
          <a:xfrm>
            <a:off x="819595" y="3288603"/>
            <a:ext cx="133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오클루젼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컬링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111876-284D-47C0-A295-C093CD930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3" y="3920125"/>
            <a:ext cx="4623657" cy="287888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C54BE10-3A03-46C5-99A4-6E832B4C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98A9F-B785-4396-BBF2-B60717A802E5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368311" y="5675551"/>
            <a:ext cx="2952775" cy="991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368311" y="5675551"/>
            <a:ext cx="2952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둠형 환경 조성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강현웅</a:t>
            </a:r>
            <a:endParaRPr lang="en-US" altLang="ko-KR" sz="1200" dirty="0"/>
          </a:p>
          <a:p>
            <a:r>
              <a:rPr lang="ko-KR" altLang="en-US" sz="1200" dirty="0"/>
              <a:t>둠형 환경을 통해 플레이어는 거대한 공간을 느끼지만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랜더링은</a:t>
            </a:r>
            <a:r>
              <a:rPr lang="ko-KR" altLang="en-US" sz="1200" dirty="0"/>
              <a:t> 효과적으로 구현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D83DB-CCB7-442B-8907-16ED5B1513FB}"/>
              </a:ext>
            </a:extLst>
          </p:cNvPr>
          <p:cNvSpPr/>
          <p:nvPr/>
        </p:nvSpPr>
        <p:spPr>
          <a:xfrm>
            <a:off x="832456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효과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A7EF-9E5B-4265-846C-992EA673D84A}"/>
              </a:ext>
            </a:extLst>
          </p:cNvPr>
          <p:cNvSpPr/>
          <p:nvPr/>
        </p:nvSpPr>
        <p:spPr>
          <a:xfrm>
            <a:off x="7932170" y="2041728"/>
            <a:ext cx="3352801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3489-2DF7-491F-B2AD-7A2E34BF3E45}"/>
              </a:ext>
            </a:extLst>
          </p:cNvPr>
          <p:cNvSpPr txBox="1"/>
          <p:nvPr/>
        </p:nvSpPr>
        <p:spPr>
          <a:xfrm>
            <a:off x="7932171" y="20417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블랜딩과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파티클</a:t>
            </a:r>
            <a:endParaRPr lang="en-US" altLang="ko-KR" sz="1400" b="1" dirty="0"/>
          </a:p>
          <a:p>
            <a:r>
              <a:rPr lang="en-US" altLang="ko-KR" sz="1200" dirty="0"/>
              <a:t>	-</a:t>
            </a:r>
            <a:r>
              <a:rPr lang="ko-KR" altLang="en-US" sz="1200" dirty="0"/>
              <a:t>전현우</a:t>
            </a:r>
            <a:endParaRPr lang="en-US" altLang="ko-KR" sz="1200" dirty="0"/>
          </a:p>
          <a:p>
            <a:r>
              <a:rPr lang="ko-KR" altLang="en-US" sz="1200" dirty="0"/>
              <a:t>무작위한 방식으로 움직이는 입자들의 집합을 모형화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물이나 유리등 반투명 물체를 그리기 위한 적용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1E9B37-F255-43F2-AA53-7F044F5A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52" y="3596009"/>
            <a:ext cx="5358302" cy="30140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9C4F94-4E74-4AAD-95A5-6297B4E7FC18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16/22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C00D7-629F-4D68-9D68-76082FB1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" y="2124871"/>
            <a:ext cx="5639680" cy="31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40AEF7-CEE0-4A06-A328-1CD6223D7DF9}"/>
              </a:ext>
            </a:extLst>
          </p:cNvPr>
          <p:cNvSpPr/>
          <p:nvPr/>
        </p:nvSpPr>
        <p:spPr>
          <a:xfrm>
            <a:off x="5565802" y="2745709"/>
            <a:ext cx="4105835" cy="1470692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888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BTS</a:t>
            </a:r>
            <a:r>
              <a:rPr lang="ko-KR" altLang="en-US" sz="1400" b="1" dirty="0"/>
              <a:t> 패턴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동작 나무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활용한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인공지능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200" dirty="0"/>
              <a:t>패턴을 활용하여 </a:t>
            </a:r>
            <a:r>
              <a:rPr lang="en-US" altLang="ko-KR" sz="1200" dirty="0"/>
              <a:t>AI</a:t>
            </a:r>
            <a:r>
              <a:rPr lang="ko-KR" altLang="en-US" sz="1200" dirty="0"/>
              <a:t>를 효과적으로 제어하며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공격 패턴을 다채롭게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상황에 따른 적절한 반응을 마련한다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CA192-BEF4-41B5-9547-65321D31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1597580"/>
            <a:ext cx="4861438" cy="52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74E27-7BC2-4A9B-B51D-C3922D0A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7" y="4447042"/>
            <a:ext cx="5905500" cy="2324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5E5A8-A3CA-447D-8266-5D648783944F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17/22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2466-CB0A-4BEA-89B0-AD08ABECFFF2}"/>
              </a:ext>
            </a:extLst>
          </p:cNvPr>
          <p:cNvSpPr/>
          <p:nvPr/>
        </p:nvSpPr>
        <p:spPr>
          <a:xfrm>
            <a:off x="5276570" y="1560809"/>
            <a:ext cx="1012243" cy="480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636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게임과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BD0948-5332-4F4B-9B4E-F4C90D85FDA8}"/>
              </a:ext>
            </a:extLst>
          </p:cNvPr>
          <p:cNvSpPr/>
          <p:nvPr/>
        </p:nvSpPr>
        <p:spPr>
          <a:xfrm>
            <a:off x="3320123" y="1860694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모션 컨트롤을 이용한 새로운  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전투 방식 도입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9ABDE-CBB9-448C-9A12-95916E75A832}"/>
              </a:ext>
            </a:extLst>
          </p:cNvPr>
          <p:cNvSpPr/>
          <p:nvPr/>
        </p:nvSpPr>
        <p:spPr>
          <a:xfrm>
            <a:off x="3320123" y="3348049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 설정을 통해 인플레이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18E0A-01D1-4F9A-8CCC-0C9106F30302}"/>
              </a:ext>
            </a:extLst>
          </p:cNvPr>
          <p:cNvSpPr/>
          <p:nvPr/>
        </p:nvSpPr>
        <p:spPr>
          <a:xfrm>
            <a:off x="3320123" y="4835405"/>
            <a:ext cx="5551754" cy="9763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효과를 통해 시각적 몰입 극대화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D2A0-A541-4474-B0F7-36FC8B978944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18/22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687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D6235E-669E-4E5B-8C97-847EC640FC84}"/>
              </a:ext>
            </a:extLst>
          </p:cNvPr>
          <p:cNvSpPr/>
          <p:nvPr/>
        </p:nvSpPr>
        <p:spPr>
          <a:xfrm>
            <a:off x="1806036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전현우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2D4A7-8513-4847-B566-F3A1AB3DF5EE}"/>
              </a:ext>
            </a:extLst>
          </p:cNvPr>
          <p:cNvSpPr/>
          <p:nvPr/>
        </p:nvSpPr>
        <p:spPr>
          <a:xfrm>
            <a:off x="8850809" y="3062378"/>
            <a:ext cx="1702920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1D432-71DE-4C36-9152-6055800F6827}"/>
              </a:ext>
            </a:extLst>
          </p:cNvPr>
          <p:cNvSpPr/>
          <p:nvPr/>
        </p:nvSpPr>
        <p:spPr>
          <a:xfrm>
            <a:off x="5328423" y="3062378"/>
            <a:ext cx="1570008" cy="905774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강현웅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1">
            <a:extLst>
              <a:ext uri="{FF2B5EF4-FFF2-40B4-BE49-F238E27FC236}">
                <a16:creationId xmlns:a16="http://schemas.microsoft.com/office/drawing/2014/main" id="{BD5BFB5A-9D4C-4A16-BE71-9CC0B2867CFD}"/>
              </a:ext>
            </a:extLst>
          </p:cNvPr>
          <p:cNvSpPr/>
          <p:nvPr/>
        </p:nvSpPr>
        <p:spPr>
          <a:xfrm>
            <a:off x="1202791" y="4192436"/>
            <a:ext cx="2776498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스테이지 레벨디자인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오큘러스</a:t>
            </a:r>
            <a:r>
              <a:rPr lang="ko-KR" altLang="en-US" sz="1600" dirty="0">
                <a:solidFill>
                  <a:schemeClr val="tx1"/>
                </a:solidFill>
              </a:rPr>
              <a:t> 환경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블랜딩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시스템 기획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0F7919F3-EEF5-4EC0-92FD-ACC4292AC08D}"/>
              </a:ext>
            </a:extLst>
          </p:cNvPr>
          <p:cNvSpPr/>
          <p:nvPr/>
        </p:nvSpPr>
        <p:spPr>
          <a:xfrm>
            <a:off x="4785757" y="4192435"/>
            <a:ext cx="265533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둠형 환경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애니메이션 컨트롤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게임 시스템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알고리즘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B280C784-C068-47FD-A24A-8212F8741F67}"/>
              </a:ext>
            </a:extLst>
          </p:cNvPr>
          <p:cNvSpPr/>
          <p:nvPr/>
        </p:nvSpPr>
        <p:spPr>
          <a:xfrm>
            <a:off x="8187471" y="4192437"/>
            <a:ext cx="3013929" cy="22773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b="1" dirty="0">
                <a:solidFill>
                  <a:schemeClr val="tx1"/>
                </a:solidFill>
              </a:rPr>
              <a:t>그래픽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컨텐츠 기획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맵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캐릭터 디자인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UI, </a:t>
            </a:r>
            <a:r>
              <a:rPr lang="ko-KR" altLang="en-US" sz="1600" dirty="0">
                <a:solidFill>
                  <a:schemeClr val="tx1"/>
                </a:solidFill>
              </a:rPr>
              <a:t>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임팩트 및 부수적인 리소스 수집 및 수정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824E89-30E3-47D4-AAC6-6360A4EA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03D65-9BFF-49E5-886A-F9B8C0659DF2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19/22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009"/>
            <a:ext cx="10515600" cy="13255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목차</a:t>
            </a:r>
            <a:endParaRPr lang="en-US" altLang="ko-KR" sz="7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2000" y="2333685"/>
            <a:ext cx="5116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연구 목적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indent="-514350">
              <a:buFontTx/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중점 연구 분야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indent="-514350">
              <a:buFontTx/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환경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개요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소개 및 특징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게임 방법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기술적 요소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타 게임과의 비교</a:t>
            </a:r>
            <a:endParaRPr lang="en-US" altLang="ko-KR" sz="3200" b="1" dirty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손글씨 펜"/>
              <a:ea typeface="나눔손글씨 펜"/>
            </a:endParaRPr>
          </a:p>
          <a:p>
            <a:pPr marL="514350" lvl="0" indent="-514350">
              <a:buAutoNum type="arabicPeriod"/>
              <a:defRPr lang="ko-KR" altLang="en-US"/>
            </a:pPr>
            <a:r>
              <a:rPr lang="ko-KR" altLang="en-US" sz="32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손글씨 펜"/>
                <a:ea typeface="나눔손글씨 펜"/>
              </a:rPr>
              <a:t>개발 일정 및 역할 분담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7A5D-1CEB-4F8D-A4E5-D248D0ADAA4A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C40B475-745D-41E0-A5B3-DEB8258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개발 일정 및 역할 분담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C2739-9E39-4691-97F3-A2E0A6826431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20/22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938A0-3993-4D15-8D19-EABC9B3D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40" y="1370517"/>
            <a:ext cx="5755560" cy="53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395CE-EF0E-400E-9B0D-AEB8A0A2B3BA}"/>
              </a:ext>
            </a:extLst>
          </p:cNvPr>
          <p:cNvSpPr/>
          <p:nvPr/>
        </p:nvSpPr>
        <p:spPr>
          <a:xfrm>
            <a:off x="3812380" y="1354667"/>
            <a:ext cx="5551754" cy="51826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www.google.co.kr-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www.slideshare.net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www.oculus.com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www.globalswcontest.com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http://news.hankyung.com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http://www.techholic.co.kr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http://www.chadvernon.com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www.youtube.com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www.autodesk.co.kr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www.microsoft.com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www.unity3d.com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[Unity AI Game Programming-Second Edition]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제작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BFAD-49F1-4B05-BBC0-28D3311731DD}"/>
              </a:ext>
            </a:extLst>
          </p:cNvPr>
          <p:cNvSpPr txBox="1"/>
          <p:nvPr/>
        </p:nvSpPr>
        <p:spPr>
          <a:xfrm>
            <a:off x="11353800" y="13889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1646238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4" y="1939512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관전자가 아닌 </a:t>
            </a:r>
            <a:r>
              <a:rPr lang="ko-KR" altLang="en-US" sz="3200" dirty="0" err="1">
                <a:ea typeface="HanS CalliPunch" panose="00010101010101010101" pitchFamily="2" charset="-127"/>
              </a:rPr>
              <a:t>참여자로서의</a:t>
            </a:r>
            <a:r>
              <a:rPr lang="ko-KR" altLang="en-US" sz="3200" dirty="0">
                <a:ea typeface="HanS CalliPunch" panose="00010101010101010101" pitchFamily="2" charset="-127"/>
              </a:rPr>
              <a:t>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F684-3A90-4589-8186-3389E6CB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4266612"/>
            <a:ext cx="4146550" cy="2148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8AB0E-A3DC-438B-B7EA-174A253BE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861137"/>
            <a:ext cx="4146550" cy="28551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3F4490-6185-4262-847F-AB474BDFF85C}"/>
              </a:ext>
            </a:extLst>
          </p:cNvPr>
          <p:cNvSpPr/>
          <p:nvPr/>
        </p:nvSpPr>
        <p:spPr>
          <a:xfrm>
            <a:off x="5203485" y="4199138"/>
            <a:ext cx="2237666" cy="251719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원하는 </a:t>
            </a:r>
            <a:r>
              <a:rPr lang="en-US" altLang="ko-KR" dirty="0">
                <a:solidFill>
                  <a:schemeClr val="tx1"/>
                </a:solidFill>
              </a:rPr>
              <a:t>VR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47B2-02D8-451C-9412-5C86A119D951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3/22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B6781B-BB89-492C-9BCB-A44D6C013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6" y="4014870"/>
            <a:ext cx="2547730" cy="25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1476" y="7987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-VR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1005973" y="1708383"/>
            <a:ext cx="3459664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1222862" y="1974850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오큘러스</a:t>
            </a:r>
            <a:r>
              <a:rPr lang="ko-KR" altLang="en-US" sz="1400" b="1" dirty="0"/>
              <a:t> 터치를 이용한 모션 컨트롤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A329-32AA-4BF4-81E3-8AED6A3CCB75}"/>
              </a:ext>
            </a:extLst>
          </p:cNvPr>
          <p:cNvSpPr/>
          <p:nvPr/>
        </p:nvSpPr>
        <p:spPr>
          <a:xfrm>
            <a:off x="2553201" y="5657342"/>
            <a:ext cx="2067609" cy="8780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1C73-57EC-4D10-A06F-FAAB5364AA54}"/>
              </a:ext>
            </a:extLst>
          </p:cNvPr>
          <p:cNvSpPr txBox="1"/>
          <p:nvPr/>
        </p:nvSpPr>
        <p:spPr>
          <a:xfrm>
            <a:off x="2727989" y="5923809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VR </a:t>
            </a:r>
            <a:r>
              <a:rPr lang="ko-KR" altLang="en-US" sz="1400" b="1" dirty="0"/>
              <a:t>인지 부조화 완화</a:t>
            </a:r>
            <a:endParaRPr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AC6B9-FD86-41BB-ACCF-0E06EB6E84E4}"/>
              </a:ext>
            </a:extLst>
          </p:cNvPr>
          <p:cNvSpPr/>
          <p:nvPr/>
        </p:nvSpPr>
        <p:spPr>
          <a:xfrm>
            <a:off x="7494152" y="1677689"/>
            <a:ext cx="4105835" cy="7590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084-D750-45C8-B7C2-5A43A4E1EF01}"/>
              </a:ext>
            </a:extLst>
          </p:cNvPr>
          <p:cNvSpPr txBox="1"/>
          <p:nvPr/>
        </p:nvSpPr>
        <p:spPr>
          <a:xfrm>
            <a:off x="7711042" y="1944156"/>
            <a:ext cx="367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룸스케일</a:t>
            </a:r>
            <a:r>
              <a:rPr lang="ko-KR" altLang="en-US" sz="1400" b="1" dirty="0"/>
              <a:t> 구성에 대한 효과적 비전 제시</a:t>
            </a: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43562-973F-4936-A650-876AD60D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52" y="2703161"/>
            <a:ext cx="3826309" cy="254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832F6-D491-4F92-8191-0B3D86C7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4" y="5344006"/>
            <a:ext cx="3580412" cy="1467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CAA71-A0B4-4D22-8B54-EF98FFD8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852875"/>
            <a:ext cx="4441797" cy="2411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B33398-6E8F-4171-A896-C14376DBD544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410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15D22-146D-4A2A-A8AB-C2D4A23F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90" y="4553427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FA77B7-D624-45A5-9931-2F2C35FB5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" y="1857852"/>
            <a:ext cx="4792133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2" y="549223"/>
            <a:ext cx="3555555" cy="3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5039201"/>
            <a:ext cx="3905250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BDD3F0-20B1-4069-BBD3-63391B64F73B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029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273FC0-F476-414A-B7D6-8AE20ED4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5" y="1524238"/>
            <a:ext cx="3555555" cy="38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E51-17AE-4FBC-91C5-F88B9019255C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77EA8-83E7-403D-AA92-2E4C7F287810}"/>
              </a:ext>
            </a:extLst>
          </p:cNvPr>
          <p:cNvSpPr/>
          <p:nvPr/>
        </p:nvSpPr>
        <p:spPr>
          <a:xfrm>
            <a:off x="4264060" y="1646237"/>
            <a:ext cx="4551466" cy="418440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VR</a:t>
            </a:r>
            <a:r>
              <a:rPr lang="ko-KR" altLang="en-US" dirty="0">
                <a:solidFill>
                  <a:schemeClr val="tx1"/>
                </a:solidFill>
              </a:rPr>
              <a:t> 개발 환경에 유리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200" b="1" dirty="0">
                <a:solidFill>
                  <a:schemeClr val="tx1"/>
                </a:solidFill>
              </a:rPr>
              <a:t>빠른 개발로 각종 공모전에 출품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</a:rPr>
              <a:t>-</a:t>
            </a:r>
            <a:r>
              <a:rPr lang="ko-KR" altLang="en-US" sz="2200" b="1" dirty="0">
                <a:solidFill>
                  <a:schemeClr val="tx1"/>
                </a:solidFill>
              </a:rPr>
              <a:t>중점 타겟</a:t>
            </a:r>
            <a:r>
              <a:rPr lang="en-US" altLang="ko-KR" sz="2200" b="1" dirty="0">
                <a:solidFill>
                  <a:schemeClr val="tx1"/>
                </a:solidFill>
              </a:rPr>
              <a:t>  </a:t>
            </a:r>
            <a:r>
              <a:rPr lang="ko-KR" altLang="en-US" sz="2200" b="1" dirty="0">
                <a:solidFill>
                  <a:schemeClr val="tx1"/>
                </a:solidFill>
              </a:rPr>
              <a:t>글로벌</a:t>
            </a:r>
            <a:r>
              <a:rPr lang="en-US" altLang="ko-KR" sz="2200" b="1" dirty="0">
                <a:solidFill>
                  <a:schemeClr val="tx1"/>
                </a:solidFill>
              </a:rPr>
              <a:t>SW</a:t>
            </a:r>
            <a:r>
              <a:rPr lang="ko-KR" altLang="en-US" sz="2200" b="1" dirty="0">
                <a:solidFill>
                  <a:schemeClr val="tx1"/>
                </a:solidFill>
              </a:rPr>
              <a:t>공모대전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  Asset</a:t>
            </a:r>
            <a:r>
              <a:rPr lang="ko-KR" altLang="en-US" dirty="0">
                <a:solidFill>
                  <a:schemeClr val="tx1"/>
                </a:solidFill>
              </a:rPr>
              <a:t> 스토어 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다양한 리소스의 활용으로 단순히 게임 개발이 아닌 완성도 높은 게임 구현을 목표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28AD8-9CFC-4D6A-8595-3AD05DC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56" y="2516075"/>
            <a:ext cx="3070749" cy="4184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ADA39-5106-4EB3-962A-E8EEEBD19F9E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04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9C8C44-9294-473B-84AF-60011FC8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2" y="3016933"/>
            <a:ext cx="5633977" cy="3662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D81FC8-021C-481D-8B79-17CBA4D8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838801"/>
            <a:ext cx="390525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3B323-8B87-4402-B459-1FFF1C244E47}"/>
              </a:ext>
            </a:extLst>
          </p:cNvPr>
          <p:cNvSpPr txBox="1"/>
          <p:nvPr/>
        </p:nvSpPr>
        <p:spPr>
          <a:xfrm>
            <a:off x="3023397" y="798790"/>
            <a:ext cx="13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-WHY?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D8B1E4-078E-4451-A9B3-419DC550332A}"/>
              </a:ext>
            </a:extLst>
          </p:cNvPr>
          <p:cNvSpPr/>
          <p:nvPr/>
        </p:nvSpPr>
        <p:spPr>
          <a:xfrm>
            <a:off x="3965743" y="1348391"/>
            <a:ext cx="4524834" cy="32453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과내 커리큘럼을 새로운 플랫폼에 적용 시키는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최신 장비에 대한 학습을 병행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미래 개발자로서 앞서 나간다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새로운 환경에서 개발 시 고려 사항에 대해 안목을 높임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모션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컨트롤 등 </a:t>
            </a:r>
            <a:r>
              <a:rPr lang="en-US" altLang="ko-KR" dirty="0">
                <a:solidFill>
                  <a:schemeClr val="tx1"/>
                </a:solidFill>
              </a:rPr>
              <a:t>VR </a:t>
            </a:r>
            <a:r>
              <a:rPr lang="ko-KR" altLang="en-US" dirty="0">
                <a:solidFill>
                  <a:schemeClr val="tx1"/>
                </a:solidFill>
              </a:rPr>
              <a:t>외적인 기술 도입에 대한 시도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500" b="1" dirty="0">
                <a:solidFill>
                  <a:schemeClr val="tx1"/>
                </a:solidFill>
              </a:rPr>
              <a:t>개발의 즐거움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A433A-8247-4ED6-BBFB-90ECAAE4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" y="4774018"/>
            <a:ext cx="46482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F31E6-2D26-42FA-8541-4CDC1CF5A33D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233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96798"/>
              </p:ext>
            </p:extLst>
          </p:nvPr>
        </p:nvGraphicFramePr>
        <p:xfrm>
          <a:off x="5976284" y="2534478"/>
          <a:ext cx="4925683" cy="4381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lift, Oculus touch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2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i5-5</a:t>
                      </a:r>
                      <a:r>
                        <a:rPr lang="ko-KR" altLang="en-US" dirty="0"/>
                        <a:t>세대 이상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Windows 10</a:t>
                      </a:r>
                    </a:p>
                    <a:p>
                      <a:pPr algn="l" latinLnBrk="1"/>
                      <a:r>
                        <a:rPr lang="en-US" altLang="ko-KR" dirty="0"/>
                        <a:t>Memory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8GB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  <a:tr h="632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FPS </a:t>
                      </a:r>
                      <a:r>
                        <a:rPr lang="ko-KR" altLang="en-US" dirty="0"/>
                        <a:t>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8743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40A4C-88F0-4418-AF18-D4F72A49D6F9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8/22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68A38-F103-46E5-B13D-7D786A4332C6}"/>
              </a:ext>
            </a:extLst>
          </p:cNvPr>
          <p:cNvSpPr txBox="1"/>
          <p:nvPr/>
        </p:nvSpPr>
        <p:spPr>
          <a:xfrm>
            <a:off x="514350" y="5675566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스토리</a:t>
            </a:r>
            <a:r>
              <a:rPr lang="en-US" altLang="ko-KR" b="1" dirty="0"/>
              <a:t>: </a:t>
            </a:r>
            <a:r>
              <a:rPr lang="ko-KR" altLang="en-US" b="1" dirty="0"/>
              <a:t>꿈을 깨어나기 위한 마녀의 여정</a:t>
            </a:r>
            <a:r>
              <a:rPr lang="en-US" altLang="ko-KR" b="1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4EB7F4A-E674-49E4-A316-6DA52A60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 소개 및 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1C0F-8C59-4462-B9DE-7C6F7BF660E1}"/>
              </a:ext>
            </a:extLst>
          </p:cNvPr>
          <p:cNvSpPr txBox="1"/>
          <p:nvPr/>
        </p:nvSpPr>
        <p:spPr>
          <a:xfrm>
            <a:off x="4771555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51B20-9361-42F9-8349-676511754305}"/>
              </a:ext>
            </a:extLst>
          </p:cNvPr>
          <p:cNvSpPr txBox="1"/>
          <p:nvPr/>
        </p:nvSpPr>
        <p:spPr>
          <a:xfrm>
            <a:off x="11353800" y="1388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9/22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1673</TotalTime>
  <Words>693</Words>
  <Application>Microsoft Office PowerPoint</Application>
  <PresentationFormat>와이드스크린</PresentationFormat>
  <Paragraphs>214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BusanBada</vt:lpstr>
      <vt:lpstr>HanS CalliPunch</vt:lpstr>
      <vt:lpstr>Liberty BT</vt:lpstr>
      <vt:lpstr>나눔손글씨 펜</vt:lpstr>
      <vt:lpstr>맑은 고딕</vt:lpstr>
      <vt:lpstr>Arial</vt:lpstr>
      <vt:lpstr>Calibri</vt:lpstr>
      <vt:lpstr>Wingdings</vt:lpstr>
      <vt:lpstr>자각마녀</vt:lpstr>
      <vt:lpstr>PowerPoint 프레젠테이션</vt:lpstr>
      <vt:lpstr>목차</vt:lpstr>
      <vt:lpstr>연구 목적</vt:lpstr>
      <vt:lpstr>중점 연구 분야</vt:lpstr>
      <vt:lpstr>개발환경</vt:lpstr>
      <vt:lpstr>개발환경</vt:lpstr>
      <vt:lpstr>개발환경</vt:lpstr>
      <vt:lpstr>개요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기술적 요소</vt:lpstr>
      <vt:lpstr>기술적 요소</vt:lpstr>
      <vt:lpstr>기술적 요소</vt:lpstr>
      <vt:lpstr>다른 게임과 차별점</vt:lpstr>
      <vt:lpstr>개발 일정 및 역할 분담</vt:lpstr>
      <vt:lpstr>개발 일정 및 역할 분담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127</cp:revision>
  <dcterms:created xsi:type="dcterms:W3CDTF">2017-10-19T01:17:19Z</dcterms:created>
  <dcterms:modified xsi:type="dcterms:W3CDTF">2017-12-15T07:37:57Z</dcterms:modified>
</cp:coreProperties>
</file>